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9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3B4D0-96E3-455A-8958-95B4E20E1E30}" type="datetimeFigureOut">
              <a:rPr lang="en-US" smtClean="0"/>
              <a:t>4/16/2022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94D10-EA31-4A34-9C0C-69738248A36F}" type="slidenum">
              <a:rPr lang="en-US" smtClean="0"/>
              <a:t>‹#›</a:t>
            </a:fld>
            <a:endParaRPr lang="en-US"/>
          </a:p>
        </p:txBody>
      </p:sp>
    </p:spTree>
    <p:extLst>
      <p:ext uri="{BB962C8B-B14F-4D97-AF65-F5344CB8AC3E}">
        <p14:creationId xmlns:p14="http://schemas.microsoft.com/office/powerpoint/2010/main" val="371348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F94D10-EA31-4A34-9C0C-69738248A36F}" type="slidenum">
              <a:rPr lang="en-US" smtClean="0"/>
              <a:t>12</a:t>
            </a:fld>
            <a:endParaRPr lang="en-US"/>
          </a:p>
        </p:txBody>
      </p:sp>
    </p:spTree>
    <p:extLst>
      <p:ext uri="{BB962C8B-B14F-4D97-AF65-F5344CB8AC3E}">
        <p14:creationId xmlns:p14="http://schemas.microsoft.com/office/powerpoint/2010/main" val="395079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F94D10-EA31-4A34-9C0C-69738248A36F}" type="slidenum">
              <a:rPr lang="en-US" smtClean="0"/>
              <a:t>13</a:t>
            </a:fld>
            <a:endParaRPr lang="en-US"/>
          </a:p>
        </p:txBody>
      </p:sp>
    </p:spTree>
    <p:extLst>
      <p:ext uri="{BB962C8B-B14F-4D97-AF65-F5344CB8AC3E}">
        <p14:creationId xmlns:p14="http://schemas.microsoft.com/office/powerpoint/2010/main" val="3021481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4/15/2022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792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4/15/2022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22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4/15/2022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318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4/15/2022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55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4/15/2022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802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4/15/2022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61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4/15/2022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335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4/15/2022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68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4/15/2022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342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4/15/2022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6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4/15/2022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67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4/15/2022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2879922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a:extLst>
              <a:ext uri="{FF2B5EF4-FFF2-40B4-BE49-F238E27FC236}">
                <a16:creationId xmlns:a16="http://schemas.microsoft.com/office/drawing/2014/main" id="{B0AF13EB-F74B-5F64-8A86-238CBD1251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1" name="Rectangle: Rounded Corners 10">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8580"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081112-4EDF-4EF4-B471-C6290402CEA6}"/>
              </a:ext>
            </a:extLst>
          </p:cNvPr>
          <p:cNvSpPr>
            <a:spLocks noGrp="1"/>
          </p:cNvSpPr>
          <p:nvPr>
            <p:ph type="ctrTitle"/>
          </p:nvPr>
        </p:nvSpPr>
        <p:spPr>
          <a:xfrm>
            <a:off x="7879080" y="795509"/>
            <a:ext cx="3507023" cy="3011340"/>
          </a:xfrm>
        </p:spPr>
        <p:txBody>
          <a:bodyPr>
            <a:normAutofit/>
          </a:bodyPr>
          <a:lstStyle/>
          <a:p>
            <a:r>
              <a:rPr lang="en-US" sz="5000"/>
              <a:t>Operating Systems Project</a:t>
            </a:r>
          </a:p>
        </p:txBody>
      </p:sp>
      <p:sp>
        <p:nvSpPr>
          <p:cNvPr id="3" name="Subtitle 2">
            <a:extLst>
              <a:ext uri="{FF2B5EF4-FFF2-40B4-BE49-F238E27FC236}">
                <a16:creationId xmlns:a16="http://schemas.microsoft.com/office/drawing/2014/main" id="{CE3E4E54-AD31-460F-8CB0-7A2D3822322C}"/>
              </a:ext>
            </a:extLst>
          </p:cNvPr>
          <p:cNvSpPr>
            <a:spLocks noGrp="1"/>
          </p:cNvSpPr>
          <p:nvPr>
            <p:ph type="subTitle" idx="1"/>
          </p:nvPr>
        </p:nvSpPr>
        <p:spPr>
          <a:xfrm>
            <a:off x="7879080" y="3898924"/>
            <a:ext cx="3507023" cy="1777878"/>
          </a:xfrm>
        </p:spPr>
        <p:txBody>
          <a:bodyPr>
            <a:normAutofit lnSpcReduction="10000"/>
          </a:bodyPr>
          <a:lstStyle/>
          <a:p>
            <a:r>
              <a:rPr lang="en-US" dirty="0"/>
              <a:t>Android app to control and gather data from a water borne self propelled  automated</a:t>
            </a:r>
          </a:p>
          <a:p>
            <a:r>
              <a:rPr lang="en-US" dirty="0"/>
              <a:t>probe.</a:t>
            </a:r>
          </a:p>
        </p:txBody>
      </p:sp>
      <p:sp>
        <p:nvSpPr>
          <p:cNvPr id="13" name="Arc 12">
            <a:extLst>
              <a:ext uri="{FF2B5EF4-FFF2-40B4-BE49-F238E27FC236}">
                <a16:creationId xmlns:a16="http://schemas.microsoft.com/office/drawing/2014/main" id="{DCFDFFB9-D302-4A05-A770-D33232254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0584"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56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Freeform: Shape 8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Arc 8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87" name="Rectangle 86">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Arc 8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3300" kern="1200">
                <a:solidFill>
                  <a:schemeClr val="tx1"/>
                </a:solidFill>
                <a:latin typeface="+mj-lt"/>
                <a:ea typeface="+mj-ea"/>
                <a:cs typeface="+mj-cs"/>
              </a:rPr>
              <a:t>This thread4 is also used by a button it updates the information in a useful visual log in a table format</a:t>
            </a:r>
          </a:p>
        </p:txBody>
      </p:sp>
      <p:pic>
        <p:nvPicPr>
          <p:cNvPr id="6" name="Content Placeholder 5">
            <a:extLst>
              <a:ext uri="{FF2B5EF4-FFF2-40B4-BE49-F238E27FC236}">
                <a16:creationId xmlns:a16="http://schemas.microsoft.com/office/drawing/2014/main" id="{63EB05D4-C535-4852-A998-9047B092E97E}"/>
              </a:ext>
            </a:extLst>
          </p:cNvPr>
          <p:cNvPicPr>
            <a:picLocks noGrp="1" noChangeAspect="1"/>
          </p:cNvPicPr>
          <p:nvPr>
            <p:ph idx="1"/>
          </p:nvPr>
        </p:nvPicPr>
        <p:blipFill>
          <a:blip r:embed="rId2"/>
          <a:stretch>
            <a:fillRect/>
          </a:stretch>
        </p:blipFill>
        <p:spPr>
          <a:xfrm>
            <a:off x="0" y="1388679"/>
            <a:ext cx="5850384" cy="4080642"/>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91" name="Oval 90">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472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Freeform: Shape 10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Arc 1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3" name="Rectangle 11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Arc 11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2900" kern="1200" dirty="0">
                <a:solidFill>
                  <a:schemeClr val="tx1"/>
                </a:solidFill>
                <a:latin typeface="+mj-lt"/>
                <a:ea typeface="+mj-ea"/>
                <a:cs typeface="+mj-cs"/>
              </a:rPr>
              <a:t>This is our application; it is hard to explain all the cool things it does, but we will demonstrate them with the help of the probe it is meant to operate.</a:t>
            </a:r>
          </a:p>
        </p:txBody>
      </p:sp>
      <p:pic>
        <p:nvPicPr>
          <p:cNvPr id="7" name="Content Placeholder 6">
            <a:extLst>
              <a:ext uri="{FF2B5EF4-FFF2-40B4-BE49-F238E27FC236}">
                <a16:creationId xmlns:a16="http://schemas.microsoft.com/office/drawing/2014/main" id="{70D767E0-ED42-4287-9331-715E62661440}"/>
              </a:ext>
            </a:extLst>
          </p:cNvPr>
          <p:cNvPicPr>
            <a:picLocks noGrp="1" noChangeAspect="1"/>
          </p:cNvPicPr>
          <p:nvPr>
            <p:ph idx="1"/>
          </p:nvPr>
        </p:nvPicPr>
        <p:blipFill>
          <a:blip r:embed="rId2"/>
          <a:stretch>
            <a:fillRect/>
          </a:stretch>
        </p:blipFill>
        <p:spPr>
          <a:xfrm>
            <a:off x="0" y="494961"/>
            <a:ext cx="3550187" cy="5868078"/>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17" name="Oval 116">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549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Freeform: Shape 13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Arc 13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picture containing ground&#10;&#10;Description automatically generated">
            <a:extLst>
              <a:ext uri="{FF2B5EF4-FFF2-40B4-BE49-F238E27FC236}">
                <a16:creationId xmlns:a16="http://schemas.microsoft.com/office/drawing/2014/main" id="{24396331-2CE2-499A-8DA2-903CF857C162}"/>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l="13778" r="-1" b="-1"/>
          <a:stretch/>
        </p:blipFill>
        <p:spPr>
          <a:xfrm rot="10800000">
            <a:off x="20" y="10"/>
            <a:ext cx="12191980" cy="6857990"/>
          </a:xfrm>
          <a:prstGeom prst="rect">
            <a:avLst/>
          </a:prstGeom>
        </p:spPr>
      </p:pic>
      <p:sp>
        <p:nvSpPr>
          <p:cNvPr id="141" name="Rectangle: Rounded Corners 140">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826219" y="795509"/>
            <a:ext cx="3507023" cy="3011340"/>
          </a:xfrm>
        </p:spPr>
        <p:txBody>
          <a:bodyPr vert="horz" lIns="91440" tIns="45720" rIns="91440" bIns="45720" rtlCol="0" anchor="b">
            <a:normAutofit/>
          </a:bodyPr>
          <a:lstStyle/>
          <a:p>
            <a:pPr algn="ctr"/>
            <a:r>
              <a:rPr lang="en-US" sz="1600" kern="1200" dirty="0">
                <a:solidFill>
                  <a:schemeClr val="tx1"/>
                </a:solidFill>
                <a:latin typeface="+mj-lt"/>
                <a:ea typeface="+mj-ea"/>
                <a:cs typeface="+mj-cs"/>
              </a:rPr>
              <a:t>This is our device it has grown since conception. It currently carries a pi Pico microcontroller; a buck down dc converter; 2 motor controllers with capacity for 2 motors each; a WIFI module; a GPS module; two water thermometer sensors; a lcd screen; and 4 little fish tank pumps</a:t>
            </a:r>
          </a:p>
        </p:txBody>
      </p:sp>
      <p:sp>
        <p:nvSpPr>
          <p:cNvPr id="143" name="Arc 142">
            <a:extLst>
              <a:ext uri="{FF2B5EF4-FFF2-40B4-BE49-F238E27FC236}">
                <a16:creationId xmlns:a16="http://schemas.microsoft.com/office/drawing/2014/main" id="{AE9ADF75-5F35-4ED5-BCC5-F91FC616F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6218"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1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9" name="Rectangle 7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B14C90F-5374-4FE2-91B3-2403CC3C53D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566" b="351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454831" y="3634068"/>
            <a:ext cx="4023360" cy="2802219"/>
          </a:xfrm>
        </p:spPr>
        <p:txBody>
          <a:bodyPr vert="horz" lIns="91440" tIns="45720" rIns="91440" bIns="45720" rtlCol="0" anchor="b">
            <a:normAutofit/>
          </a:bodyPr>
          <a:lstStyle/>
          <a:p>
            <a:r>
              <a:rPr lang="en-US" sz="2600" kern="1200" dirty="0">
                <a:solidFill>
                  <a:schemeClr val="tx1"/>
                </a:solidFill>
                <a:latin typeface="+mj-lt"/>
                <a:ea typeface="+mj-ea"/>
                <a:cs typeface="+mj-cs"/>
              </a:rPr>
              <a:t>Our probe has grown so much this diagram is actually missing some parts and need to be updated. But enough with the boring. Let's see it work!!!</a:t>
            </a:r>
          </a:p>
        </p:txBody>
      </p:sp>
    </p:spTree>
    <p:extLst>
      <p:ext uri="{BB962C8B-B14F-4D97-AF65-F5344CB8AC3E}">
        <p14:creationId xmlns:p14="http://schemas.microsoft.com/office/powerpoint/2010/main" val="47311122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Initiating the app</a:t>
            </a:r>
          </a:p>
        </p:txBody>
      </p:sp>
      <p:pic>
        <p:nvPicPr>
          <p:cNvPr id="8" name="Picture Placeholder 7" descr="Graphical user interface, text, application&#10;&#10;Description automatically generated">
            <a:extLst>
              <a:ext uri="{FF2B5EF4-FFF2-40B4-BE49-F238E27FC236}">
                <a16:creationId xmlns:a16="http://schemas.microsoft.com/office/drawing/2014/main" id="{BB37A870-550D-4F3F-9450-52664B9DB167}"/>
              </a:ext>
            </a:extLst>
          </p:cNvPr>
          <p:cNvPicPr>
            <a:picLocks noGrp="1" noChangeAspect="1"/>
          </p:cNvPicPr>
          <p:nvPr>
            <p:ph idx="1"/>
          </p:nvPr>
        </p:nvPicPr>
        <p:blipFill rotWithShape="1">
          <a:blip r:embed="rId2"/>
          <a:srcRect r="-1" b="7001"/>
          <a:stretch/>
        </p:blipFill>
        <p:spPr>
          <a:xfrm>
            <a:off x="0" y="1783175"/>
            <a:ext cx="5850384" cy="329164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32" name="Oval 31">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95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Freeform: Shape 7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Arc 7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86" name="Rectangle 77">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1524000" y="4218281"/>
            <a:ext cx="4265007" cy="1885199"/>
          </a:xfrm>
        </p:spPr>
        <p:txBody>
          <a:bodyPr vert="horz" lIns="91440" tIns="45720" rIns="91440" bIns="45720" rtlCol="0" anchor="ctr">
            <a:normAutofit/>
          </a:bodyPr>
          <a:lstStyle/>
          <a:p>
            <a:r>
              <a:rPr lang="en-US" sz="4200" kern="1200">
                <a:solidFill>
                  <a:schemeClr val="tx1"/>
                </a:solidFill>
                <a:latin typeface="+mj-lt"/>
                <a:ea typeface="+mj-ea"/>
                <a:cs typeface="+mj-cs"/>
              </a:rPr>
              <a:t>This is where the button magic happens</a:t>
            </a:r>
          </a:p>
        </p:txBody>
      </p:sp>
      <p:pic>
        <p:nvPicPr>
          <p:cNvPr id="11" name="Content Placeholder 10">
            <a:extLst>
              <a:ext uri="{FF2B5EF4-FFF2-40B4-BE49-F238E27FC236}">
                <a16:creationId xmlns:a16="http://schemas.microsoft.com/office/drawing/2014/main" id="{FAEEE346-0152-434B-B8D3-7D62EB7F6B19}"/>
              </a:ext>
            </a:extLst>
          </p:cNvPr>
          <p:cNvPicPr>
            <a:picLocks noGrp="1" noChangeAspect="1"/>
          </p:cNvPicPr>
          <p:nvPr>
            <p:ph idx="1"/>
          </p:nvPr>
        </p:nvPicPr>
        <p:blipFill rotWithShape="1">
          <a:blip r:embed="rId2"/>
          <a:srcRect l="2691"/>
          <a:stretch/>
        </p:blipFill>
        <p:spPr>
          <a:xfrm>
            <a:off x="3169006" y="678145"/>
            <a:ext cx="5842570" cy="328726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87" name="Oval 79">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88" name="Arc 81">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596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Freeform: Shape 8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Arc 8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1" name="Rectangle 90">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1524000" y="3349167"/>
            <a:ext cx="9144000" cy="1748373"/>
          </a:xfrm>
        </p:spPr>
        <p:txBody>
          <a:bodyPr vert="horz" lIns="91440" tIns="45720" rIns="91440" bIns="45720" rtlCol="0" anchor="b">
            <a:normAutofit/>
          </a:bodyPr>
          <a:lstStyle/>
          <a:p>
            <a:pPr algn="ctr"/>
            <a:r>
              <a:rPr lang="en-US" sz="2000" kern="1200" dirty="0">
                <a:solidFill>
                  <a:schemeClr val="tx1"/>
                </a:solidFill>
                <a:latin typeface="+mj-lt"/>
                <a:ea typeface="+mj-ea"/>
                <a:cs typeface="+mj-cs"/>
              </a:rPr>
              <a:t>Here we are setting up the environment to get an IP address. This is used to provide the probe with an address to call. Any WIFI can be used given that the ID is known to the probe as well as the Password. Then the IP and port are declared to be listening on the app and the probe. We did not have to use an internet connection because the probe has its own LAN.  </a:t>
            </a:r>
          </a:p>
        </p:txBody>
      </p:sp>
      <p:pic>
        <p:nvPicPr>
          <p:cNvPr id="4" name="Content Placeholder 3">
            <a:extLst>
              <a:ext uri="{FF2B5EF4-FFF2-40B4-BE49-F238E27FC236}">
                <a16:creationId xmlns:a16="http://schemas.microsoft.com/office/drawing/2014/main" id="{838E2BFD-D0E2-44B8-9FC4-2EC428EFC434}"/>
              </a:ext>
            </a:extLst>
          </p:cNvPr>
          <p:cNvPicPr>
            <a:picLocks noGrp="1" noChangeAspect="1"/>
          </p:cNvPicPr>
          <p:nvPr>
            <p:ph idx="1"/>
          </p:nvPr>
        </p:nvPicPr>
        <p:blipFill>
          <a:blip r:embed="rId2"/>
          <a:stretch>
            <a:fillRect/>
          </a:stretch>
        </p:blipFill>
        <p:spPr>
          <a:xfrm>
            <a:off x="643466" y="874795"/>
            <a:ext cx="10905067" cy="1990174"/>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93" name="Oval 92">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95" name="Arc 94">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458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Freeform: Shape 11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Arc 11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7" name="Rectangle 11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Arc 11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3300" kern="1200" dirty="0">
                <a:solidFill>
                  <a:schemeClr val="tx1"/>
                </a:solidFill>
                <a:latin typeface="+mj-lt"/>
                <a:ea typeface="+mj-ea"/>
                <a:cs typeface="+mj-cs"/>
              </a:rPr>
              <a:t>Here is a solution to getting the data which is very important to our data strictly from the device’s time </a:t>
            </a:r>
          </a:p>
        </p:txBody>
      </p:sp>
      <p:pic>
        <p:nvPicPr>
          <p:cNvPr id="7" name="Content Placeholder 6">
            <a:extLst>
              <a:ext uri="{FF2B5EF4-FFF2-40B4-BE49-F238E27FC236}">
                <a16:creationId xmlns:a16="http://schemas.microsoft.com/office/drawing/2014/main" id="{174A7549-C34E-4325-B8A3-1F2965100681}"/>
              </a:ext>
            </a:extLst>
          </p:cNvPr>
          <p:cNvPicPr>
            <a:picLocks noGrp="1" noChangeAspect="1"/>
          </p:cNvPicPr>
          <p:nvPr>
            <p:ph idx="1"/>
          </p:nvPr>
        </p:nvPicPr>
        <p:blipFill>
          <a:blip r:embed="rId2"/>
          <a:stretch>
            <a:fillRect/>
          </a:stretch>
        </p:blipFill>
        <p:spPr>
          <a:xfrm>
            <a:off x="6417733" y="654567"/>
            <a:ext cx="5169282" cy="426465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21" name="Rectangle 12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264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Freeform: Shape 13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Arc 14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3" name="Rectangle 142">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1524000" y="4218281"/>
            <a:ext cx="4265007" cy="1885199"/>
          </a:xfrm>
        </p:spPr>
        <p:txBody>
          <a:bodyPr vert="horz" lIns="91440" tIns="45720" rIns="91440" bIns="45720" rtlCol="0" anchor="ctr">
            <a:normAutofit/>
          </a:bodyPr>
          <a:lstStyle/>
          <a:p>
            <a:r>
              <a:rPr lang="en-US" sz="2900" kern="1200" dirty="0">
                <a:solidFill>
                  <a:schemeClr val="tx1"/>
                </a:solidFill>
                <a:latin typeface="+mj-lt"/>
                <a:ea typeface="+mj-ea"/>
                <a:cs typeface="+mj-cs"/>
              </a:rPr>
              <a:t>Here we are taking our data and saving it to a comma separated file</a:t>
            </a:r>
          </a:p>
        </p:txBody>
      </p:sp>
      <p:pic>
        <p:nvPicPr>
          <p:cNvPr id="6" name="Content Placeholder 5">
            <a:extLst>
              <a:ext uri="{FF2B5EF4-FFF2-40B4-BE49-F238E27FC236}">
                <a16:creationId xmlns:a16="http://schemas.microsoft.com/office/drawing/2014/main" id="{317C3541-AA7E-4A96-934D-AB2868370767}"/>
              </a:ext>
            </a:extLst>
          </p:cNvPr>
          <p:cNvPicPr>
            <a:picLocks noGrp="1" noChangeAspect="1"/>
          </p:cNvPicPr>
          <p:nvPr>
            <p:ph idx="1"/>
          </p:nvPr>
        </p:nvPicPr>
        <p:blipFill>
          <a:blip r:embed="rId2"/>
          <a:stretch>
            <a:fillRect/>
          </a:stretch>
        </p:blipFill>
        <p:spPr>
          <a:xfrm>
            <a:off x="678393" y="928215"/>
            <a:ext cx="10823796" cy="278712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145" name="Oval 144">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47" name="Arc 146">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674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Freeform: Shape 10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Arc 10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05" name="Rectangle 10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Arc 10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3300" kern="1200">
                <a:solidFill>
                  <a:schemeClr val="tx1"/>
                </a:solidFill>
                <a:latin typeface="+mj-lt"/>
                <a:ea typeface="+mj-ea"/>
                <a:cs typeface="+mj-cs"/>
              </a:rPr>
              <a:t>This thread is very important to us here we start our process of communicating with the remote device</a:t>
            </a:r>
          </a:p>
        </p:txBody>
      </p:sp>
      <p:pic>
        <p:nvPicPr>
          <p:cNvPr id="7" name="Content Placeholder 6">
            <a:extLst>
              <a:ext uri="{FF2B5EF4-FFF2-40B4-BE49-F238E27FC236}">
                <a16:creationId xmlns:a16="http://schemas.microsoft.com/office/drawing/2014/main" id="{23E7D447-0F7A-4316-A22E-B37780AA53E0}"/>
              </a:ext>
            </a:extLst>
          </p:cNvPr>
          <p:cNvPicPr>
            <a:picLocks noGrp="1" noChangeAspect="1"/>
          </p:cNvPicPr>
          <p:nvPr>
            <p:ph idx="1"/>
          </p:nvPr>
        </p:nvPicPr>
        <p:blipFill>
          <a:blip r:embed="rId2"/>
          <a:stretch>
            <a:fillRect/>
          </a:stretch>
        </p:blipFill>
        <p:spPr>
          <a:xfrm>
            <a:off x="0" y="862144"/>
            <a:ext cx="5850384" cy="5133712"/>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09" name="Oval 10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64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Freeform: Shape 12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Arc 12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2" name="Rectangle 13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2400" kern="1200" dirty="0">
                <a:solidFill>
                  <a:schemeClr val="tx1"/>
                </a:solidFill>
                <a:latin typeface="+mj-lt"/>
                <a:ea typeface="+mj-ea"/>
                <a:cs typeface="+mj-cs"/>
              </a:rPr>
              <a:t>This thread2 is initialized by thread and loops back to it if no message is retrieved. A true thread in the literal sense. They go back and forward to make sure messages get sent and received   </a:t>
            </a:r>
          </a:p>
        </p:txBody>
      </p:sp>
      <p:sp>
        <p:nvSpPr>
          <p:cNvPr id="144" name="Freeform: Shape 13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Shape 13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a:extLst>
              <a:ext uri="{FF2B5EF4-FFF2-40B4-BE49-F238E27FC236}">
                <a16:creationId xmlns:a16="http://schemas.microsoft.com/office/drawing/2014/main" id="{210424F4-82F8-4B7C-AE0B-1572E98694C2}"/>
              </a:ext>
            </a:extLst>
          </p:cNvPr>
          <p:cNvPicPr>
            <a:picLocks noGrp="1" noChangeAspect="1"/>
          </p:cNvPicPr>
          <p:nvPr>
            <p:ph idx="1"/>
          </p:nvPr>
        </p:nvPicPr>
        <p:blipFill>
          <a:blip r:embed="rId2"/>
          <a:stretch>
            <a:fillRect/>
          </a:stretch>
        </p:blipFill>
        <p:spPr>
          <a:xfrm>
            <a:off x="6651243" y="1428433"/>
            <a:ext cx="4939504" cy="361818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37" name="Freeform: Shape 13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Shape 142">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1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Freeform: Shape 10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Arc 10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7" name="Rectangle 110">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Arc 112">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2400" kern="1200" dirty="0">
                <a:solidFill>
                  <a:schemeClr val="tx1"/>
                </a:solidFill>
                <a:latin typeface="+mj-lt"/>
                <a:ea typeface="+mj-ea"/>
                <a:cs typeface="+mj-cs"/>
              </a:rPr>
              <a:t>This thread3 is a very smart solution given by Zed it may not look like much</a:t>
            </a:r>
            <a:r>
              <a:rPr lang="en-US" sz="2400" kern="1200">
                <a:solidFill>
                  <a:schemeClr val="tx1"/>
                </a:solidFill>
                <a:latin typeface="+mj-lt"/>
                <a:ea typeface="+mj-ea"/>
                <a:cs typeface="+mj-cs"/>
              </a:rPr>
              <a:t>, but it saves a lot of coding, I think of it as a sort of reverse </a:t>
            </a:r>
            <a:r>
              <a:rPr lang="en-US" sz="2400" kern="1200" dirty="0">
                <a:solidFill>
                  <a:schemeClr val="tx1"/>
                </a:solidFill>
                <a:latin typeface="+mj-lt"/>
                <a:ea typeface="+mj-ea"/>
                <a:cs typeface="+mj-cs"/>
              </a:rPr>
              <a:t>code factory design. If you go back to the buttons, they all use it, and it is only instantiated once  </a:t>
            </a:r>
          </a:p>
        </p:txBody>
      </p:sp>
      <p:pic>
        <p:nvPicPr>
          <p:cNvPr id="7" name="Content Placeholder 6">
            <a:extLst>
              <a:ext uri="{FF2B5EF4-FFF2-40B4-BE49-F238E27FC236}">
                <a16:creationId xmlns:a16="http://schemas.microsoft.com/office/drawing/2014/main" id="{02DAD55E-071F-4E0D-A427-41069A535260}"/>
              </a:ext>
            </a:extLst>
          </p:cNvPr>
          <p:cNvPicPr>
            <a:picLocks noGrp="1" noChangeAspect="1"/>
          </p:cNvPicPr>
          <p:nvPr>
            <p:ph idx="1"/>
          </p:nvPr>
        </p:nvPicPr>
        <p:blipFill>
          <a:blip r:embed="rId2"/>
          <a:stretch>
            <a:fillRect/>
          </a:stretch>
        </p:blipFill>
        <p:spPr>
          <a:xfrm>
            <a:off x="0" y="2061473"/>
            <a:ext cx="5850384" cy="273505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29" name="Oval 114">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998157"/>
      </p:ext>
    </p:extLst>
  </p:cSld>
  <p:clrMapOvr>
    <a:masterClrMapping/>
  </p:clrMapOvr>
</p:sld>
</file>

<file path=ppt/theme/theme1.xml><?xml version="1.0" encoding="utf-8"?>
<a:theme xmlns:a="http://schemas.openxmlformats.org/drawingml/2006/main" name="ShapesVTI">
  <a:themeElements>
    <a:clrScheme name="AnalogousFromLightSeed_2SEEDS">
      <a:dk1>
        <a:srgbClr val="000000"/>
      </a:dk1>
      <a:lt1>
        <a:srgbClr val="FFFFFF"/>
      </a:lt1>
      <a:dk2>
        <a:srgbClr val="413224"/>
      </a:dk2>
      <a:lt2>
        <a:srgbClr val="E2E5E8"/>
      </a:lt2>
      <a:accent1>
        <a:srgbClr val="BB9C7E"/>
      </a:accent1>
      <a:accent2>
        <a:srgbClr val="C69693"/>
      </a:accent2>
      <a:accent3>
        <a:srgbClr val="A6A27C"/>
      </a:accent3>
      <a:accent4>
        <a:srgbClr val="75ACAE"/>
      </a:accent4>
      <a:accent5>
        <a:srgbClr val="86A5BF"/>
      </a:accent5>
      <a:accent6>
        <a:srgbClr val="7E85BB"/>
      </a:accent6>
      <a:hlink>
        <a:srgbClr val="5F84A9"/>
      </a:hlink>
      <a:folHlink>
        <a:srgbClr val="7F7F7F"/>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TotalTime>
  <Words>400</Words>
  <Application>Microsoft Office PowerPoint</Application>
  <PresentationFormat>Widescreen</PresentationFormat>
  <Paragraphs>17</Paragraphs>
  <Slides>13</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Aharoni</vt:lpstr>
      <vt:lpstr>Arial</vt:lpstr>
      <vt:lpstr>Avenir Next LT Pro</vt:lpstr>
      <vt:lpstr>Calibri</vt:lpstr>
      <vt:lpstr>ShapesVTI</vt:lpstr>
      <vt:lpstr>Operating Systems Project</vt:lpstr>
      <vt:lpstr>Initiating the app</vt:lpstr>
      <vt:lpstr>This is where the button magic happens</vt:lpstr>
      <vt:lpstr>Here we are setting up the environment to get an IP address. This is used to provide the probe with an address to call. Any WIFI can be used given that the ID is known to the probe as well as the Password. Then the IP and port are declared to be listening on the app and the probe. We did not have to use an internet connection because the probe has its own LAN.  </vt:lpstr>
      <vt:lpstr>Here is a solution to getting the data which is very important to our data strictly from the device’s time </vt:lpstr>
      <vt:lpstr>Here we are taking our data and saving it to a comma separated file</vt:lpstr>
      <vt:lpstr>This thread is very important to us here we start our process of communicating with the remote device</vt:lpstr>
      <vt:lpstr>This thread2 is initialized by thread and loops back to it if no message is retrieved. A true thread in the literal sense. They go back and forward to make sure messages get sent and received   </vt:lpstr>
      <vt:lpstr>This thread3 is a very smart solution given by Zed it may not look like much, but it saves a lot of coding, I think of it as a sort of reverse code factory design. If you go back to the buttons, they all use it, and it is only instantiated once  </vt:lpstr>
      <vt:lpstr>This thread4 is also used by a button it updates the information in a useful visual log in a table format</vt:lpstr>
      <vt:lpstr>This is our application; it is hard to explain all the cool things it does, but we will demonstrate them with the help of the probe it is meant to operate.</vt:lpstr>
      <vt:lpstr>This is our device it has grown since conception. It currently carries a pi Pico microcontroller; a buck down dc converter; 2 motor controllers with capacity for 2 motors each; a WIFI module; a GPS module; two water thermometer sensors; a lcd screen; and 4 little fish tank pumps</vt:lpstr>
      <vt:lpstr>Our probe has grown so much this diagram is actually missing some parts and need to be updated. But enough with the boring. Let's see it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 Project</dc:title>
  <dc:creator>jefferson coutinho</dc:creator>
  <cp:lastModifiedBy>jefferson coutinho</cp:lastModifiedBy>
  <cp:revision>1</cp:revision>
  <dcterms:created xsi:type="dcterms:W3CDTF">2022-04-16T00:12:17Z</dcterms:created>
  <dcterms:modified xsi:type="dcterms:W3CDTF">2022-04-16T19:04:38Z</dcterms:modified>
</cp:coreProperties>
</file>